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g&amp;ehk=8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8"/>
  </p:notesMasterIdLst>
  <p:sldIdLst>
    <p:sldId id="438" r:id="rId2"/>
    <p:sldId id="407" r:id="rId3"/>
    <p:sldId id="408" r:id="rId4"/>
    <p:sldId id="423" r:id="rId5"/>
    <p:sldId id="409" r:id="rId6"/>
    <p:sldId id="410" r:id="rId7"/>
    <p:sldId id="411" r:id="rId8"/>
    <p:sldId id="412" r:id="rId9"/>
    <p:sldId id="413" r:id="rId10"/>
    <p:sldId id="430" r:id="rId11"/>
    <p:sldId id="414" r:id="rId12"/>
    <p:sldId id="415" r:id="rId13"/>
    <p:sldId id="416" r:id="rId14"/>
    <p:sldId id="418" r:id="rId15"/>
    <p:sldId id="417" r:id="rId16"/>
    <p:sldId id="437" r:id="rId17"/>
    <p:sldId id="436" r:id="rId18"/>
    <p:sldId id="435" r:id="rId19"/>
    <p:sldId id="419" r:id="rId20"/>
    <p:sldId id="428" r:id="rId21"/>
    <p:sldId id="429" r:id="rId22"/>
    <p:sldId id="424" r:id="rId23"/>
    <p:sldId id="425" r:id="rId24"/>
    <p:sldId id="422" r:id="rId25"/>
    <p:sldId id="427" r:id="rId26"/>
    <p:sldId id="404" r:id="rId27"/>
  </p:sldIdLst>
  <p:sldSz cx="9144000" cy="6858000" type="screen4x3"/>
  <p:notesSz cx="6858000" cy="9144000"/>
  <p:embeddedFontLst>
    <p:embeddedFont>
      <p:font typeface="Corbel" panose="020B0503020204020204" pitchFamily="34" charset="0"/>
      <p:regular r:id="rId29"/>
      <p:bold r:id="rId30"/>
      <p:italic r:id="rId31"/>
      <p:boldItalic r:id="rId32"/>
    </p:embeddedFont>
    <p:embeddedFont>
      <p:font typeface="Tahoma" panose="020B0604030504040204" pitchFamily="34" charset="0"/>
      <p:regular r:id="rId33"/>
      <p:bold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ranklin Gothic Book" panose="020B0503020102020204" pitchFamily="34" charset="0"/>
      <p:regular r:id="rId43"/>
      <p: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A1"/>
    <a:srgbClr val="11C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927" autoAdjust="0"/>
    <p:restoredTop sz="93758" autoAdjust="0"/>
  </p:normalViewPr>
  <p:slideViewPr>
    <p:cSldViewPr>
      <p:cViewPr varScale="1">
        <p:scale>
          <a:sx n="81" d="100"/>
          <a:sy n="81" d="100"/>
        </p:scale>
        <p:origin x="176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26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80C8A-D2E4-4495-AF9F-052BC1FF86BD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C0839-A752-4026-B076-2AA4A81C1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3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C0839-A752-4026-B076-2AA4A81C13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2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Arial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4848" y="143253"/>
            <a:ext cx="8016240" cy="95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379806" y="6396293"/>
            <a:ext cx="496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CBD3DDC-90DF-4246-B8CE-0AC344F4C45D}" type="slidenum">
              <a:rPr lang="en-US" b="1" smtClean="0">
                <a:solidFill>
                  <a:srgbClr val="8F96AA"/>
                </a:solidFill>
                <a:latin typeface="Franklin Gothic Book"/>
              </a:rPr>
              <a:pPr algn="ctr"/>
              <a:t>‹#›</a:t>
            </a:fld>
            <a:endParaRPr lang="en-US" b="1" dirty="0">
              <a:solidFill>
                <a:srgbClr val="8F96AA"/>
              </a:solidFill>
              <a:latin typeface="Franklin Gothic Book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09794" y="6490138"/>
            <a:ext cx="1512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rgbClr val="F2F2F2"/>
                </a:solidFill>
                <a:latin typeface="Century Gothic"/>
                <a:cs typeface="Century Gothic"/>
              </a:rPr>
              <a:t>#</a:t>
            </a:r>
            <a:r>
              <a:rPr lang="en-US" sz="1000" dirty="0" err="1">
                <a:solidFill>
                  <a:srgbClr val="F2F2F2"/>
                </a:solidFill>
                <a:latin typeface="Century Gothic"/>
                <a:cs typeface="Century Gothic"/>
              </a:rPr>
              <a:t>ThreatRisk</a:t>
            </a:r>
            <a:endParaRPr lang="en-US" sz="1000" dirty="0">
              <a:solidFill>
                <a:srgbClr val="F2F2F2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743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Arial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1000" y="152400"/>
            <a:ext cx="768096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March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C5349D12-3EF0-44B0-8484-0F10BE0E01D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hf hdr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Arial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&amp;ehk=8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javascript:%20void(0)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OMG March 2017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SMIF Update</a:t>
            </a:r>
          </a:p>
        </p:txBody>
      </p:sp>
    </p:spTree>
    <p:extLst>
      <p:ext uri="{BB962C8B-B14F-4D97-AF65-F5344CB8AC3E}">
        <p14:creationId xmlns:p14="http://schemas.microsoft.com/office/powerpoint/2010/main" val="105155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352426" y="1463040"/>
            <a:ext cx="3886200" cy="470916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representations (Schema &amp; Instances)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data for a purpose using a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“Instances” are data structures (e.g. SQL tables or XML documents) – “facts” about the things in the world from some perspective</a:t>
            </a:r>
          </a:p>
          <a:p>
            <a:r>
              <a:rPr lang="en-US" dirty="0"/>
              <a:t>Conceptual Reference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conception of the world by a group of stakeholders – less purpose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“Instances” are things in the world – so can’t be in models</a:t>
            </a:r>
          </a:p>
          <a:p>
            <a:r>
              <a:rPr lang="en-US" dirty="0"/>
              <a:t>Using abstraction, we can have multiple </a:t>
            </a:r>
            <a:r>
              <a:rPr lang="en-US" dirty="0">
                <a:solidFill>
                  <a:srgbClr val="FF0000"/>
                </a:solidFill>
              </a:rPr>
              <a:t>representations</a:t>
            </a:r>
            <a:r>
              <a:rPr lang="en-US" dirty="0"/>
              <a:t> of facts about the world in different data structures and technologies</a:t>
            </a:r>
          </a:p>
          <a:p>
            <a:r>
              <a:rPr lang="en-US" dirty="0">
                <a:solidFill>
                  <a:srgbClr val="FF0000"/>
                </a:solidFill>
              </a:rPr>
              <a:t>Rules</a:t>
            </a:r>
            <a:r>
              <a:rPr lang="en-US" dirty="0"/>
              <a:t> define how domain concepts can be represented in a particular form – rules can be simple and generic or heavyweight and specific, depending on the representation.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Pivoting Through a Reference Model</a:t>
            </a:r>
          </a:p>
        </p:txBody>
      </p:sp>
      <p:sp>
        <p:nvSpPr>
          <p:cNvPr id="9" name="U-Turn Arrow 8"/>
          <p:cNvSpPr/>
          <p:nvPr/>
        </p:nvSpPr>
        <p:spPr>
          <a:xfrm flipV="1">
            <a:off x="5031988" y="2133600"/>
            <a:ext cx="3505200" cy="3124200"/>
          </a:xfrm>
          <a:prstGeom prst="utur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4536688" y="1295400"/>
            <a:ext cx="1752600" cy="1066800"/>
          </a:xfrm>
          <a:prstGeom prst="flowChartDocumen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“Source”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Representation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4691876" y="4456771"/>
            <a:ext cx="3845312" cy="1524000"/>
          </a:xfrm>
          <a:prstGeom prst="flowChartAlternateProcess">
            <a:avLst/>
          </a:prstGeom>
          <a:solidFill>
            <a:srgbClr val="FFC000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Conceptual Domain Models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(Models of the world)</a:t>
            </a:r>
          </a:p>
        </p:txBody>
      </p:sp>
      <p:sp>
        <p:nvSpPr>
          <p:cNvPr id="13" name="Right Arrow 12"/>
          <p:cNvSpPr/>
          <p:nvPr/>
        </p:nvSpPr>
        <p:spPr>
          <a:xfrm rot="5400000">
            <a:off x="4498588" y="3237571"/>
            <a:ext cx="1828800" cy="609600"/>
          </a:xfrm>
          <a:prstGeom prst="rightArrow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Represent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7070338" y="3409021"/>
            <a:ext cx="1371600" cy="723900"/>
          </a:xfrm>
          <a:prstGeom prst="rightArrow">
            <a:avLst/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6830122" y="1981200"/>
            <a:ext cx="1752600" cy="1066800"/>
          </a:xfrm>
          <a:prstGeom prst="flowChartDocument">
            <a:avLst/>
          </a:prstGeom>
          <a:solidFill>
            <a:schemeClr val="accent2">
              <a:lumMod val="40000"/>
              <a:lumOff val="6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“Target”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Representation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OMG SMIF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10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11/2016</a:t>
            </a:r>
          </a:p>
        </p:txBody>
      </p:sp>
    </p:spTree>
    <p:extLst>
      <p:ext uri="{BB962C8B-B14F-4D97-AF65-F5344CB8AC3E}">
        <p14:creationId xmlns:p14="http://schemas.microsoft.com/office/powerpoint/2010/main" val="256768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4300" y="752476"/>
            <a:ext cx="8763000" cy="57912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Essential Components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33375" y="838200"/>
            <a:ext cx="5781676" cy="1133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of shared concepts</a:t>
            </a:r>
          </a:p>
          <a:p>
            <a:pPr algn="ctr"/>
            <a:r>
              <a:rPr lang="en-US" dirty="0"/>
              <a:t>(A “lattice of theories”, connected &amp; precise but not monolithic or over-committed)</a:t>
            </a:r>
          </a:p>
          <a:p>
            <a:pPr algn="ctr"/>
            <a:r>
              <a:rPr lang="en-US" dirty="0"/>
              <a:t>E.g. Threat/risk concept library &amp; Conceptual FIBO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295273" y="2206228"/>
            <a:ext cx="5800725" cy="1183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 modeling language  - sufficient to represent these concepts for both stakeholder engagement and automated processing. </a:t>
            </a:r>
          </a:p>
          <a:p>
            <a:pPr algn="ctr"/>
            <a:r>
              <a:rPr lang="en-US" dirty="0"/>
              <a:t>E.g. SMIF Language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295273" y="3665934"/>
            <a:ext cx="5800725" cy="1183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language – able to express how specific data structure patterns represent specific conceptual patterns. E.g. SMIF Mapping language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95274" y="5083970"/>
            <a:ext cx="5800725" cy="1240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Mappings to standard, proprietary and internal data structures.</a:t>
            </a:r>
          </a:p>
          <a:p>
            <a:pPr algn="ctr"/>
            <a:r>
              <a:rPr lang="en-US" dirty="0"/>
              <a:t>E.g. Threat/risk mappings to STIX &amp; NIEM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77000" y="1547813"/>
            <a:ext cx="236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Capabilities - implementation frameworks able to support, interpret and leverage the models</a:t>
            </a:r>
          </a:p>
        </p:txBody>
      </p:sp>
    </p:spTree>
    <p:extLst>
      <p:ext uri="{BB962C8B-B14F-4D97-AF65-F5344CB8AC3E}">
        <p14:creationId xmlns:p14="http://schemas.microsoft.com/office/powerpoint/2010/main" val="297618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Capability – Synthesis</a:t>
            </a:r>
          </a:p>
          <a:p>
            <a:pPr lvl="1"/>
            <a:r>
              <a:rPr lang="en-US" dirty="0"/>
              <a:t>Ingest and interpret information and processes from multiple divergent sources</a:t>
            </a:r>
          </a:p>
          <a:p>
            <a:pPr marL="457200" lvl="1" indent="-285750"/>
            <a:r>
              <a:rPr lang="en-US" dirty="0"/>
              <a:t>Situational awareness</a:t>
            </a:r>
          </a:p>
          <a:p>
            <a:pPr marL="457200" lvl="1" indent="-285750"/>
            <a:r>
              <a:rPr lang="en-US" dirty="0"/>
              <a:t>Federated analytics  “Connecting the dots”</a:t>
            </a:r>
          </a:p>
          <a:p>
            <a:pPr marL="457200" lvl="1" indent="-285750"/>
            <a:r>
              <a:rPr lang="en-US" dirty="0"/>
              <a:t>Joint missions and desperate industries</a:t>
            </a:r>
          </a:p>
          <a:p>
            <a:r>
              <a:rPr lang="en-US" dirty="0">
                <a:solidFill>
                  <a:srgbClr val="FFFF00"/>
                </a:solidFill>
              </a:rPr>
              <a:t>Capability – Information Brokerage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Translate information between diverse sources and consumers</a:t>
            </a:r>
          </a:p>
          <a:p>
            <a:r>
              <a:rPr lang="en-US" dirty="0">
                <a:solidFill>
                  <a:srgbClr val="FFFF00"/>
                </a:solidFill>
              </a:rPr>
              <a:t>Capability – Design for interoperability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designing “from scratch”, use conceptual models as the foundation for new systems. This reduces cost and errors while building in interoperability. Leverages MDA model execution.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Enabled Capabilities</a:t>
            </a:r>
          </a:p>
        </p:txBody>
      </p:sp>
    </p:spTree>
    <p:extLst>
      <p:ext uri="{BB962C8B-B14F-4D97-AF65-F5344CB8AC3E}">
        <p14:creationId xmlns:p14="http://schemas.microsoft.com/office/powerpoint/2010/main" val="141840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we have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What we lack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Implementation of the mapping capability</a:t>
            </a:r>
          </a:p>
          <a:p>
            <a:r>
              <a:rPr lang="en-US" dirty="0"/>
              <a:t>Formalization of the conceptualizations</a:t>
            </a:r>
          </a:p>
          <a:p>
            <a:r>
              <a:rPr lang="en-US" dirty="0"/>
              <a:t>Fully specified OWL mapping</a:t>
            </a:r>
          </a:p>
          <a:p>
            <a:r>
              <a:rPr lang="en-US" dirty="0"/>
              <a:t>Sufficient industry engagement &amp; funding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Draft specification</a:t>
            </a:r>
          </a:p>
          <a:p>
            <a:r>
              <a:rPr lang="en-US" dirty="0"/>
              <a:t>Conceptual and MOF model of conceptual and mapping language</a:t>
            </a:r>
          </a:p>
          <a:p>
            <a:r>
              <a:rPr lang="en-US" dirty="0"/>
              <a:t>Concrete notation as a UML profile</a:t>
            </a:r>
          </a:p>
          <a:p>
            <a:r>
              <a:rPr lang="en-US" dirty="0"/>
              <a:t>Refences to formal definitions in external sources</a:t>
            </a:r>
          </a:p>
          <a:p>
            <a:r>
              <a:rPr lang="en-US" dirty="0"/>
              <a:t>Informal mapping to OWL</a:t>
            </a:r>
          </a:p>
          <a:p>
            <a:r>
              <a:rPr lang="en-US" dirty="0"/>
              <a:t>Evolving implementation of the UML profile and OWL mapping (CCM)</a:t>
            </a:r>
          </a:p>
          <a:p>
            <a:r>
              <a:rPr lang="en-US" dirty="0"/>
              <a:t>Usage in FIBO and OTR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SMIF Status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4900613" y="3784388"/>
            <a:ext cx="3886200" cy="50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2000" b="0" i="1" kern="1200" cap="none" spc="0" baseline="0">
                <a:solidFill>
                  <a:schemeClr val="tx1"/>
                </a:solidFill>
                <a:latin typeface="+mj-lt"/>
                <a:ea typeface="+mn-ea"/>
                <a:cs typeface="Tahoma" pitchFamily="34" charset="0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Recent changes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00613" y="4222328"/>
            <a:ext cx="38940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Overall tightening and consistency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Better external references including </a:t>
            </a:r>
            <a:r>
              <a:rPr lang="en-US" sz="1600" dirty="0" err="1"/>
              <a:t>fUML</a:t>
            </a:r>
            <a:r>
              <a:rPr lang="en-US" sz="1600" dirty="0"/>
              <a:t> &amp; BFO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Implementable MOF model for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965358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Entity Type</a:t>
            </a:r>
          </a:p>
          <a:p>
            <a:pPr lvl="1"/>
            <a:r>
              <a:rPr lang="en-US" dirty="0"/>
              <a:t>A type of an identifiable entity. All concrete entity instances must have at least one entity type. Entity type may be mixed with other types to fully define an entity.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[FUML] Classifier</a:t>
            </a:r>
          </a:p>
          <a:p>
            <a:pPr lvl="1"/>
            <a:r>
              <a:rPr lang="en-US" dirty="0"/>
              <a:t>[Guarino1994] Substantial or Pseudo-</a:t>
            </a:r>
            <a:r>
              <a:rPr lang="en-US" dirty="0" err="1"/>
              <a:t>Sortal</a:t>
            </a:r>
            <a:r>
              <a:rPr lang="en-US" dirty="0"/>
              <a:t> (Substantial being concrete)</a:t>
            </a:r>
          </a:p>
          <a:p>
            <a:pPr lvl="1"/>
            <a:r>
              <a:rPr lang="en-US" dirty="0"/>
              <a:t>[Guizzardi]  A  Rigid Universal. (Rigid Universal): A universal G is rigid (or modally constant) iff for any </a:t>
            </a:r>
            <a:r>
              <a:rPr lang="en-US" dirty="0" err="1"/>
              <a:t>w,w</a:t>
            </a:r>
            <a:r>
              <a:rPr lang="en-US" dirty="0"/>
              <a:t> ∈ W 3. </a:t>
            </a:r>
            <a:r>
              <a:rPr lang="en-US" dirty="0" err="1"/>
              <a:t>extw</a:t>
            </a:r>
            <a:r>
              <a:rPr lang="en-US" dirty="0"/>
              <a:t>(G) = </a:t>
            </a:r>
            <a:r>
              <a:rPr lang="en-US" dirty="0" err="1"/>
              <a:t>extw</a:t>
            </a:r>
            <a:r>
              <a:rPr lang="en-US" dirty="0"/>
              <a:t>(G)  Putting definitions 4.1 and 4.3 together, we have that for any rigid universal G the following is true 4. </a:t>
            </a:r>
            <a:r>
              <a:rPr lang="en-US" dirty="0" err="1"/>
              <a:t>ext</a:t>
            </a:r>
            <a:r>
              <a:rPr lang="en-US" dirty="0"/>
              <a:t>(G) = </a:t>
            </a:r>
            <a:r>
              <a:rPr lang="en-US" dirty="0" err="1"/>
              <a:t>extw</a:t>
            </a:r>
            <a:r>
              <a:rPr lang="en-US" dirty="0"/>
              <a:t>(G), for all w ∈ W A rigid universal is one that applies to its instances necessarily, i.e., in every possible world. Every substance </a:t>
            </a:r>
            <a:r>
              <a:rPr lang="en-US" dirty="0" err="1"/>
              <a:t>sortal</a:t>
            </a:r>
            <a:r>
              <a:rPr lang="en-US" dirty="0"/>
              <a:t> G is a rigid universal. </a:t>
            </a:r>
          </a:p>
          <a:p>
            <a:pPr lvl="1"/>
            <a:r>
              <a:rPr lang="en-US" dirty="0"/>
              <a:t>[OWL] </a:t>
            </a:r>
            <a:r>
              <a:rPr lang="en-US" dirty="0" err="1"/>
              <a:t>rdfs:Class</a:t>
            </a:r>
            <a:r>
              <a:rPr lang="en-US" dirty="0"/>
              <a:t> (as Entity Type does not include values). However, non-primitive values are typically represented as </a:t>
            </a:r>
            <a:r>
              <a:rPr lang="en-US" dirty="0" err="1"/>
              <a:t>rdfs:Class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formalization references</a:t>
            </a:r>
          </a:p>
        </p:txBody>
      </p:sp>
    </p:spTree>
    <p:extLst>
      <p:ext uri="{BB962C8B-B14F-4D97-AF65-F5344CB8AC3E}">
        <p14:creationId xmlns:p14="http://schemas.microsoft.com/office/powerpoint/2010/main" val="331089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Quandary: How to formalize without over-commitment?</a:t>
            </a:r>
          </a:p>
          <a:p>
            <a:r>
              <a:rPr lang="en-US" dirty="0"/>
              <a:t>Direction: Formalization will be via mapping, bootstrapped in OMG QVT-O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OWL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Rule-ML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is in-progress, with implementation being done in EMF using QVT. Models are produced using </a:t>
            </a:r>
            <a:r>
              <a:rPr lang="en-US" dirty="0" err="1"/>
              <a:t>Nomagic</a:t>
            </a:r>
            <a:r>
              <a:rPr lang="en-US" dirty="0"/>
              <a:t> Cameo Concept Modeler.</a:t>
            </a:r>
          </a:p>
          <a:p>
            <a:r>
              <a:rPr lang="en-US" dirty="0"/>
              <a:t>The mappings will make more explicit the current references.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further formalization</a:t>
            </a:r>
          </a:p>
        </p:txBody>
      </p:sp>
    </p:spTree>
    <p:extLst>
      <p:ext uri="{BB962C8B-B14F-4D97-AF65-F5344CB8AC3E}">
        <p14:creationId xmlns:p14="http://schemas.microsoft.com/office/powerpoint/2010/main" val="414790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First-class nary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Restriction of relationships and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4d Capable situations and relationships</a:t>
            </a:r>
          </a:p>
          <a:p>
            <a:r>
              <a:rPr lang="en-US" dirty="0"/>
              <a:t>Roles and phases</a:t>
            </a:r>
          </a:p>
          <a:p>
            <a:r>
              <a:rPr lang="en-US" dirty="0"/>
              <a:t>Values and units (vs identifiable types)</a:t>
            </a:r>
          </a:p>
          <a:p>
            <a:r>
              <a:rPr lang="en-US" dirty="0"/>
              <a:t>Unions, intersections and </a:t>
            </a:r>
            <a:r>
              <a:rPr lang="en-US" dirty="0" err="1"/>
              <a:t>disjointness</a:t>
            </a:r>
            <a:endParaRPr lang="en-US" dirty="0"/>
          </a:p>
          <a:p>
            <a:r>
              <a:rPr lang="en-US" dirty="0"/>
              <a:t>Patterns</a:t>
            </a:r>
          </a:p>
          <a:p>
            <a:r>
              <a:rPr lang="en-US" dirty="0"/>
              <a:t>Context and HOL</a:t>
            </a:r>
          </a:p>
          <a:p>
            <a:r>
              <a:rPr lang="en-US" dirty="0"/>
              <a:t>“Open world”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Important Conceptual Modeling Concepts</a:t>
            </a:r>
          </a:p>
        </p:txBody>
      </p:sp>
    </p:spTree>
    <p:extLst>
      <p:ext uri="{BB962C8B-B14F-4D97-AF65-F5344CB8AC3E}">
        <p14:creationId xmlns:p14="http://schemas.microsoft.com/office/powerpoint/2010/main" val="3426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Hierarchy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" y="2438400"/>
            <a:ext cx="9163860" cy="32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02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Hierarchy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380"/>
            <a:ext cx="9144000" cy="3215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0597" y="-2667000"/>
            <a:ext cx="29967965" cy="1053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0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7457" y="2886266"/>
            <a:ext cx="8439912" cy="1984248"/>
          </a:xfrm>
        </p:spPr>
        <p:txBody>
          <a:bodyPr/>
          <a:lstStyle/>
          <a:p>
            <a:r>
              <a:rPr lang="en-US" dirty="0"/>
              <a:t>Applying SMIF to Operational Threats &amp; Risks</a:t>
            </a:r>
          </a:p>
        </p:txBody>
      </p:sp>
    </p:spTree>
    <p:extLst>
      <p:ext uri="{BB962C8B-B14F-4D97-AF65-F5344CB8AC3E}">
        <p14:creationId xmlns:p14="http://schemas.microsoft.com/office/powerpoint/2010/main" val="102745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focus of our current methods, funding and standards has been the definition, development, security, deployment and operation of </a:t>
            </a:r>
            <a:r>
              <a:rPr lang="en-US" dirty="0">
                <a:solidFill>
                  <a:srgbClr val="FF0000"/>
                </a:solidFill>
              </a:rPr>
              <a:t>systems</a:t>
            </a:r>
            <a:r>
              <a:rPr lang="en-US" dirty="0"/>
              <a:t>.</a:t>
            </a:r>
          </a:p>
          <a:p>
            <a:r>
              <a:rPr lang="en-US" dirty="0"/>
              <a:t>Scope, requirements and success are all with respect to the </a:t>
            </a: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.</a:t>
            </a:r>
          </a:p>
          <a:p>
            <a:r>
              <a:rPr lang="en-US" dirty="0"/>
              <a:t>Vocabulary, concepts, data, processes and behavior are all with respect to the </a:t>
            </a: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 is designed.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 is secured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Systems as the bullseye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pic>
        <p:nvPicPr>
          <p:cNvPr id="6" name="Picture 5" descr="Networking &lt;strong&gt;Bullseye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03" y="1471832"/>
            <a:ext cx="4031957" cy="30239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3904" y="5382244"/>
            <a:ext cx="723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systems are, of course, crucially important – but not the only concern</a:t>
            </a:r>
          </a:p>
        </p:txBody>
      </p:sp>
    </p:spTree>
    <p:extLst>
      <p:ext uri="{BB962C8B-B14F-4D97-AF65-F5344CB8AC3E}">
        <p14:creationId xmlns:p14="http://schemas.microsoft.com/office/powerpoint/2010/main" val="578217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may capabilities based on OTR look like?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 to capabilities</a:t>
            </a:r>
          </a:p>
        </p:txBody>
      </p:sp>
    </p:spTree>
    <p:extLst>
      <p:ext uri="{BB962C8B-B14F-4D97-AF65-F5344CB8AC3E}">
        <p14:creationId xmlns:p14="http://schemas.microsoft.com/office/powerpoint/2010/main" val="55276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to Intelligence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45" y="685800"/>
            <a:ext cx="6477000" cy="58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OMG Threat &amp; Risk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21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 rot="16200000">
            <a:off x="976149" y="1842738"/>
            <a:ext cx="1400503" cy="609601"/>
          </a:xfrm>
          <a:prstGeom prst="rect">
            <a:avLst/>
          </a:prstGeom>
          <a:solidFill>
            <a:srgbClr val="426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Stakeholder Intelligence</a:t>
            </a:r>
          </a:p>
        </p:txBody>
      </p:sp>
    </p:spTree>
    <p:extLst>
      <p:ext uri="{BB962C8B-B14F-4D97-AF65-F5344CB8AC3E}">
        <p14:creationId xmlns:p14="http://schemas.microsoft.com/office/powerpoint/2010/main" val="1905504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17"/>
          <p:cNvSpPr/>
          <p:nvPr/>
        </p:nvSpPr>
        <p:spPr>
          <a:xfrm rot="20287707">
            <a:off x="3374822" y="3806567"/>
            <a:ext cx="419100" cy="75614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7472904">
            <a:off x="2673835" y="4290153"/>
            <a:ext cx="419100" cy="9163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525550">
            <a:off x="4837240" y="3759253"/>
            <a:ext cx="419100" cy="81265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4307266">
            <a:off x="5650110" y="4077795"/>
            <a:ext cx="419100" cy="114867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Primary Use Cases</a:t>
            </a:r>
          </a:p>
        </p:txBody>
      </p:sp>
      <p:sp>
        <p:nvSpPr>
          <p:cNvPr id="4" name="Oval 3"/>
          <p:cNvSpPr/>
          <p:nvPr/>
        </p:nvSpPr>
        <p:spPr>
          <a:xfrm>
            <a:off x="3276600" y="1676400"/>
            <a:ext cx="2057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Threat / Risk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 Broker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533400" y="1524000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1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533400" y="2286000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2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6400800" y="1524000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3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6400800" y="2286000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4</a:t>
            </a:r>
          </a:p>
        </p:txBody>
      </p:sp>
      <p:sp>
        <p:nvSpPr>
          <p:cNvPr id="9" name="Left-Right Arrow 8"/>
          <p:cNvSpPr/>
          <p:nvPr/>
        </p:nvSpPr>
        <p:spPr>
          <a:xfrm rot="726787">
            <a:off x="2240867" y="1676403"/>
            <a:ext cx="1066800" cy="38100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 rot="726787">
            <a:off x="5305901" y="2237331"/>
            <a:ext cx="1066800" cy="38100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20811702">
            <a:off x="2242107" y="2249855"/>
            <a:ext cx="1066800" cy="38100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20811702">
            <a:off x="5304662" y="1684971"/>
            <a:ext cx="1066800" cy="38100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95403" y="4459184"/>
            <a:ext cx="2057400" cy="1143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Threat / Risk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Federation / Analytics</a:t>
            </a:r>
          </a:p>
        </p:txBody>
      </p:sp>
      <p:sp>
        <p:nvSpPr>
          <p:cNvPr id="14" name="Flowchart: Document 13"/>
          <p:cNvSpPr/>
          <p:nvPr/>
        </p:nvSpPr>
        <p:spPr>
          <a:xfrm>
            <a:off x="762000" y="4154384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1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628900" y="3348841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2</a:t>
            </a:r>
          </a:p>
        </p:txBody>
      </p:sp>
      <p:sp>
        <p:nvSpPr>
          <p:cNvPr id="16" name="Flowchart: Document 15"/>
          <p:cNvSpPr/>
          <p:nvPr/>
        </p:nvSpPr>
        <p:spPr>
          <a:xfrm>
            <a:off x="4572000" y="3348841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3</a:t>
            </a:r>
          </a:p>
        </p:txBody>
      </p:sp>
      <p:sp>
        <p:nvSpPr>
          <p:cNvPr id="17" name="Flowchart: Document 16"/>
          <p:cNvSpPr/>
          <p:nvPr/>
        </p:nvSpPr>
        <p:spPr>
          <a:xfrm>
            <a:off x="6400801" y="4180113"/>
            <a:ext cx="1676400" cy="609600"/>
          </a:xfrm>
          <a:prstGeom prst="flowChart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Format 4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079420" y="5602184"/>
            <a:ext cx="571500" cy="417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Document 22"/>
          <p:cNvSpPr/>
          <p:nvPr/>
        </p:nvSpPr>
        <p:spPr>
          <a:xfrm>
            <a:off x="3276600" y="6033652"/>
            <a:ext cx="2095500" cy="748147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Knowledge</a:t>
            </a:r>
          </a:p>
        </p:txBody>
      </p:sp>
    </p:spTree>
    <p:extLst>
      <p:ext uri="{BB962C8B-B14F-4D97-AF65-F5344CB8AC3E}">
        <p14:creationId xmlns:p14="http://schemas.microsoft.com/office/powerpoint/2010/main" val="399197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Federation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http://www.ex-astris-scientia.org/gallery/other/ufp-emblem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724400"/>
            <a:ext cx="229552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ts3.mm.bing.net/th?id=HN.607989931651828386&amp;pid=15.1&amp;H=120&amp;W=160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48237"/>
            <a:ext cx="198564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3401" y="1447800"/>
            <a:ext cx="807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Federated repository of facts from all sources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Read and write data in a variety of formats and map the data into a data graph repository based on the conceptual models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Federate data from multiple sources such that new facts can be determined though matching entities and advanced analytics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Apply rules to infer new information and map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50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lowchart: Process 90"/>
          <p:cNvSpPr/>
          <p:nvPr/>
        </p:nvSpPr>
        <p:spPr>
          <a:xfrm>
            <a:off x="1943100" y="4798581"/>
            <a:ext cx="1295400" cy="1121766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Trusted Space</a:t>
            </a:r>
          </a:p>
        </p:txBody>
      </p:sp>
      <p:sp>
        <p:nvSpPr>
          <p:cNvPr id="89" name="Flowchart: Process 88"/>
          <p:cNvSpPr/>
          <p:nvPr/>
        </p:nvSpPr>
        <p:spPr>
          <a:xfrm>
            <a:off x="1943100" y="1532955"/>
            <a:ext cx="1295400" cy="1984942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Trusted Space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8900" y="1158873"/>
            <a:ext cx="1854200" cy="259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Information</a:t>
            </a:r>
          </a:p>
          <a:p>
            <a:pPr algn="ctr"/>
            <a:r>
              <a:rPr lang="en-US" dirty="0"/>
              <a:t>Provider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65909" y="1926875"/>
            <a:ext cx="1309357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Application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65909" y="2631725"/>
            <a:ext cx="1309357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SQL DBMS</a:t>
            </a:r>
          </a:p>
        </p:txBody>
      </p:sp>
      <p:sp>
        <p:nvSpPr>
          <p:cNvPr id="8" name="Rectangle 7"/>
          <p:cNvSpPr/>
          <p:nvPr/>
        </p:nvSpPr>
        <p:spPr>
          <a:xfrm>
            <a:off x="3238499" y="1158873"/>
            <a:ext cx="3286991" cy="2889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Provider’s Gateway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81300" y="1926875"/>
            <a:ext cx="1130300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781300" y="2641596"/>
            <a:ext cx="1130300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SQL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10262" y="2794146"/>
            <a:ext cx="1326144" cy="7237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NIEM/Global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654862" y="2854397"/>
            <a:ext cx="878500" cy="603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GANG IEPD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10262" y="1625251"/>
            <a:ext cx="1334694" cy="5286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Web Browser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>
            <a:stCxn id="6" idx="3"/>
            <a:endCxn id="9" idx="1"/>
          </p:cNvCxnSpPr>
          <p:nvPr/>
        </p:nvCxnSpPr>
        <p:spPr>
          <a:xfrm>
            <a:off x="2175266" y="2203100"/>
            <a:ext cx="606034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3"/>
            <a:endCxn id="10" idx="1"/>
          </p:cNvCxnSpPr>
          <p:nvPr/>
        </p:nvCxnSpPr>
        <p:spPr>
          <a:xfrm>
            <a:off x="2175266" y="2907950"/>
            <a:ext cx="606034" cy="9871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095734" y="2031034"/>
            <a:ext cx="1130300" cy="4394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Federation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Engine</a:t>
            </a:r>
          </a:p>
        </p:txBody>
      </p:sp>
      <p:cxnSp>
        <p:nvCxnSpPr>
          <p:cNvPr id="21" name="Straight Connector 20"/>
          <p:cNvCxnSpPr>
            <a:stCxn id="9" idx="3"/>
            <a:endCxn id="112" idx="1"/>
          </p:cNvCxnSpPr>
          <p:nvPr/>
        </p:nvCxnSpPr>
        <p:spPr>
          <a:xfrm>
            <a:off x="3911600" y="2203100"/>
            <a:ext cx="184134" cy="467374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3"/>
            <a:endCxn id="112" idx="1"/>
          </p:cNvCxnSpPr>
          <p:nvPr/>
        </p:nvCxnSpPr>
        <p:spPr>
          <a:xfrm flipV="1">
            <a:off x="3911600" y="2670474"/>
            <a:ext cx="184134" cy="247347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2" idx="3"/>
            <a:endCxn id="11" idx="1"/>
          </p:cNvCxnSpPr>
          <p:nvPr/>
        </p:nvCxnSpPr>
        <p:spPr>
          <a:xfrm>
            <a:off x="5226034" y="2670474"/>
            <a:ext cx="184228" cy="48554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12" idx="3"/>
            <a:endCxn id="14" idx="1"/>
          </p:cNvCxnSpPr>
          <p:nvPr/>
        </p:nvCxnSpPr>
        <p:spPr>
          <a:xfrm flipV="1">
            <a:off x="5226034" y="1889569"/>
            <a:ext cx="184228" cy="7809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88900" y="4421180"/>
            <a:ext cx="1854200" cy="1682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Consumer</a:t>
            </a:r>
          </a:p>
          <a:p>
            <a:pPr algn="ctr"/>
            <a:r>
              <a:rPr lang="en-US" dirty="0"/>
              <a:t>System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865908" y="5163111"/>
            <a:ext cx="1309357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CSV File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Exchange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238500" y="4183052"/>
            <a:ext cx="3286990" cy="2541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Consumer’s Gateway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2781300" y="5172773"/>
            <a:ext cx="1130300" cy="5524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CSV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410262" y="4683043"/>
            <a:ext cx="1326144" cy="15125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NIEM/Global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6642162" y="4836088"/>
            <a:ext cx="878500" cy="603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GANG IEPD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</a:t>
            </a:r>
          </a:p>
        </p:txBody>
      </p:sp>
      <p:cxnSp>
        <p:nvCxnSpPr>
          <p:cNvPr id="61" name="Straight Connector 60"/>
          <p:cNvCxnSpPr>
            <a:stCxn id="53" idx="3"/>
            <a:endCxn id="56" idx="1"/>
          </p:cNvCxnSpPr>
          <p:nvPr/>
        </p:nvCxnSpPr>
        <p:spPr>
          <a:xfrm>
            <a:off x="2175265" y="5439336"/>
            <a:ext cx="606035" cy="9662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136" idx="1"/>
          </p:cNvCxnSpPr>
          <p:nvPr/>
        </p:nvCxnSpPr>
        <p:spPr>
          <a:xfrm>
            <a:off x="3911600" y="5332679"/>
            <a:ext cx="184134" cy="7548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36" idx="3"/>
          </p:cNvCxnSpPr>
          <p:nvPr/>
        </p:nvCxnSpPr>
        <p:spPr>
          <a:xfrm flipV="1">
            <a:off x="5226034" y="5323017"/>
            <a:ext cx="184228" cy="85147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3" idx="3"/>
            <a:endCxn id="59" idx="3"/>
          </p:cNvCxnSpPr>
          <p:nvPr/>
        </p:nvCxnSpPr>
        <p:spPr>
          <a:xfrm flipH="1">
            <a:off x="7520662" y="3156021"/>
            <a:ext cx="12700" cy="1981691"/>
          </a:xfrm>
          <a:prstGeom prst="curvedConnector3">
            <a:avLst>
              <a:gd name="adj1" fmla="val -9000000"/>
            </a:avLst>
          </a:prstGeom>
          <a:ln w="4445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533362" y="3691815"/>
            <a:ext cx="1065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GANG</a:t>
            </a:r>
          </a:p>
          <a:p>
            <a:pPr algn="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Data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Exchange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72508" y="2049212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Online User</a:t>
            </a:r>
          </a:p>
        </p:txBody>
      </p:sp>
      <p:sp>
        <p:nvSpPr>
          <p:cNvPr id="1024" name="Title 1023"/>
          <p:cNvSpPr>
            <a:spLocks noGrp="1"/>
          </p:cNvSpPr>
          <p:nvPr>
            <p:ph type="title"/>
          </p:nvPr>
        </p:nvSpPr>
        <p:spPr>
          <a:xfrm>
            <a:off x="438150" y="15873"/>
            <a:ext cx="8229600" cy="746127"/>
          </a:xfrm>
        </p:spPr>
        <p:txBody>
          <a:bodyPr>
            <a:normAutofit/>
          </a:bodyPr>
          <a:lstStyle/>
          <a:p>
            <a:r>
              <a:rPr lang="en-US" dirty="0"/>
              <a:t>Example Gateway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095734" y="2871214"/>
            <a:ext cx="1130300" cy="3408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Rules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4095734" y="2470449"/>
            <a:ext cx="1130300" cy="4000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Workflow</a:t>
            </a:r>
          </a:p>
        </p:txBody>
      </p:sp>
      <p:sp>
        <p:nvSpPr>
          <p:cNvPr id="135" name="Rounded Rectangle 134"/>
          <p:cNvSpPr/>
          <p:nvPr/>
        </p:nvSpPr>
        <p:spPr>
          <a:xfrm>
            <a:off x="4095734" y="5608904"/>
            <a:ext cx="1130300" cy="3408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Rules</a:t>
            </a:r>
          </a:p>
        </p:txBody>
      </p:sp>
      <p:sp>
        <p:nvSpPr>
          <p:cNvPr id="136" name="Rounded Rectangle 135"/>
          <p:cNvSpPr/>
          <p:nvPr/>
        </p:nvSpPr>
        <p:spPr>
          <a:xfrm>
            <a:off x="4095734" y="5208139"/>
            <a:ext cx="1130300" cy="4000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Workflow</a:t>
            </a:r>
          </a:p>
        </p:txBody>
      </p:sp>
      <p:sp>
        <p:nvSpPr>
          <p:cNvPr id="98" name="Flowchart: Terminator 97"/>
          <p:cNvSpPr/>
          <p:nvPr/>
        </p:nvSpPr>
        <p:spPr>
          <a:xfrm rot="16200000">
            <a:off x="-191463" y="2374900"/>
            <a:ext cx="1144930" cy="457198"/>
          </a:xfrm>
          <a:prstGeom prst="flowChartTermina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GANG Data</a:t>
            </a:r>
          </a:p>
        </p:txBody>
      </p:sp>
      <p:sp>
        <p:nvSpPr>
          <p:cNvPr id="140" name="Flowchart: Terminator 139"/>
          <p:cNvSpPr/>
          <p:nvPr/>
        </p:nvSpPr>
        <p:spPr>
          <a:xfrm rot="16200000">
            <a:off x="-191463" y="5142447"/>
            <a:ext cx="1144930" cy="457198"/>
          </a:xfrm>
          <a:prstGeom prst="flowChartTermina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Criminal Data</a:t>
            </a:r>
          </a:p>
        </p:txBody>
      </p:sp>
      <p:sp>
        <p:nvSpPr>
          <p:cNvPr id="149" name="Rounded Rectangle 148"/>
          <p:cNvSpPr/>
          <p:nvPr/>
        </p:nvSpPr>
        <p:spPr>
          <a:xfrm>
            <a:off x="6642162" y="5524483"/>
            <a:ext cx="878500" cy="603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NLET IEPD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Port</a:t>
            </a:r>
          </a:p>
        </p:txBody>
      </p:sp>
      <p:sp>
        <p:nvSpPr>
          <p:cNvPr id="159" name="Rounded Rectangle 158"/>
          <p:cNvSpPr/>
          <p:nvPr/>
        </p:nvSpPr>
        <p:spPr>
          <a:xfrm>
            <a:off x="5410262" y="2218166"/>
            <a:ext cx="1334694" cy="454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Inerpol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</a:rPr>
              <a:t>Gatelet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2" name="Straight Connector 161"/>
          <p:cNvCxnSpPr>
            <a:endCxn id="159" idx="1"/>
          </p:cNvCxnSpPr>
          <p:nvPr/>
        </p:nvCxnSpPr>
        <p:spPr>
          <a:xfrm flipV="1">
            <a:off x="5226034" y="2445178"/>
            <a:ext cx="184228" cy="227012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loud Callout 126"/>
          <p:cNvSpPr/>
          <p:nvPr/>
        </p:nvSpPr>
        <p:spPr>
          <a:xfrm>
            <a:off x="7289208" y="2427165"/>
            <a:ext cx="973128" cy="256008"/>
          </a:xfrm>
          <a:prstGeom prst="cloudCallout">
            <a:avLst>
              <a:gd name="adj1" fmla="val -104683"/>
              <a:gd name="adj2" fmla="val -553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others</a:t>
            </a:r>
          </a:p>
        </p:txBody>
      </p:sp>
      <p:sp>
        <p:nvSpPr>
          <p:cNvPr id="167" name="Cloud Callout 166"/>
          <p:cNvSpPr/>
          <p:nvPr/>
        </p:nvSpPr>
        <p:spPr>
          <a:xfrm>
            <a:off x="7775772" y="5792343"/>
            <a:ext cx="973128" cy="256008"/>
          </a:xfrm>
          <a:prstGeom prst="cloudCallout">
            <a:avLst>
              <a:gd name="adj1" fmla="val -74785"/>
              <a:gd name="adj2" fmla="val -33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others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81000" y="6515012"/>
            <a:ext cx="1466850" cy="247650"/>
          </a:xfrm>
        </p:spPr>
        <p:txBody>
          <a:bodyPr/>
          <a:lstStyle/>
          <a:p>
            <a:fld id="{1D656618-A1C2-4A19-A5CD-EFC2445E244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4095734" y="4768724"/>
            <a:ext cx="1130300" cy="4394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Federation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Engine</a:t>
            </a:r>
          </a:p>
        </p:txBody>
      </p:sp>
      <p:sp>
        <p:nvSpPr>
          <p:cNvPr id="4" name="Up Arrow Callout 3"/>
          <p:cNvSpPr/>
          <p:nvPr/>
        </p:nvSpPr>
        <p:spPr>
          <a:xfrm>
            <a:off x="4003667" y="3233099"/>
            <a:ext cx="1314481" cy="695326"/>
          </a:xfrm>
          <a:prstGeom prst="up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54" name="Up Arrow Callout 53"/>
          <p:cNvSpPr/>
          <p:nvPr/>
        </p:nvSpPr>
        <p:spPr>
          <a:xfrm>
            <a:off x="4003643" y="5943511"/>
            <a:ext cx="1314481" cy="695326"/>
          </a:xfrm>
          <a:prstGeom prst="up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pic>
        <p:nvPicPr>
          <p:cNvPr id="51" name="Picture 2" descr="D:\Projects\Threat\website\maninfotunn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67" y="645603"/>
            <a:ext cx="1752600" cy="163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Curved Connector 78"/>
          <p:cNvCxnSpPr>
            <a:stCxn id="14" idx="3"/>
          </p:cNvCxnSpPr>
          <p:nvPr/>
        </p:nvCxnSpPr>
        <p:spPr>
          <a:xfrm flipV="1">
            <a:off x="6744956" y="1625251"/>
            <a:ext cx="940806" cy="264318"/>
          </a:xfrm>
          <a:prstGeom prst="curvedConnector3">
            <a:avLst>
              <a:gd name="adj1" fmla="val 50000"/>
            </a:avLst>
          </a:prstGeom>
          <a:ln w="44450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03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Semantic information mapping and integration is core</a:t>
            </a:r>
          </a:p>
          <a:p>
            <a:pPr lvl="1"/>
            <a:r>
              <a:rPr lang="en-US" dirty="0"/>
              <a:t>Library of concepts</a:t>
            </a:r>
          </a:p>
          <a:p>
            <a:pPr lvl="1"/>
            <a:r>
              <a:rPr lang="en-US" dirty="0"/>
              <a:t>Mapping technologies</a:t>
            </a:r>
          </a:p>
          <a:p>
            <a:pPr lvl="1"/>
            <a:r>
              <a:rPr lang="en-US" dirty="0"/>
              <a:t>Enhanced graph DB</a:t>
            </a:r>
          </a:p>
          <a:p>
            <a:pPr lvl="1"/>
            <a:r>
              <a:rPr lang="en-US" dirty="0"/>
              <a:t>Rule based</a:t>
            </a:r>
          </a:p>
          <a:p>
            <a:r>
              <a:rPr lang="en-US" dirty="0"/>
              <a:t>For brokering</a:t>
            </a:r>
          </a:p>
          <a:p>
            <a:pPr lvl="1"/>
            <a:r>
              <a:rPr lang="en-US" dirty="0"/>
              <a:t>Secure endpoint “plugins” for multiple protocols</a:t>
            </a:r>
          </a:p>
          <a:p>
            <a:pPr lvl="2"/>
            <a:r>
              <a:rPr lang="en-US" dirty="0"/>
              <a:t>STIX/TAXII, NIEM/GRA, HL7,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Must be hardened and adaptable</a:t>
            </a:r>
          </a:p>
          <a:p>
            <a:r>
              <a:rPr lang="en-US" dirty="0"/>
              <a:t>Leverages and uses Analytics Engines</a:t>
            </a:r>
          </a:p>
          <a:p>
            <a:pPr lvl="1"/>
            <a:r>
              <a:rPr lang="en-US" dirty="0"/>
              <a:t>Primarily a “read only” from multiple sources</a:t>
            </a:r>
          </a:p>
          <a:p>
            <a:pPr lvl="1"/>
            <a:r>
              <a:rPr lang="en-US" dirty="0"/>
              <a:t>Requires entity extraction</a:t>
            </a:r>
          </a:p>
          <a:p>
            <a:pPr lvl="1"/>
            <a:r>
              <a:rPr lang="en-US" dirty="0"/>
              <a:t>Need analytics &amp; Visualization engines: Buy/Partner /Build</a:t>
            </a:r>
          </a:p>
          <a:p>
            <a:pPr lvl="1"/>
            <a:r>
              <a:rPr lang="en-US" dirty="0"/>
              <a:t>Capabilities “plug in”</a:t>
            </a:r>
          </a:p>
          <a:p>
            <a:r>
              <a:rPr lang="en-US" dirty="0"/>
              <a:t>Combination of open source and proprietary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March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to leverage</a:t>
            </a:r>
          </a:p>
        </p:txBody>
      </p:sp>
    </p:spTree>
    <p:extLst>
      <p:ext uri="{BB962C8B-B14F-4D97-AF65-F5344CB8AC3E}">
        <p14:creationId xmlns:p14="http://schemas.microsoft.com/office/powerpoint/2010/main" val="271060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>
          <a:xfrm>
            <a:off x="1473541" y="1527037"/>
            <a:ext cx="6607527" cy="4525487"/>
          </a:xfrm>
          <a:prstGeom prst="cloudCallout">
            <a:avLst>
              <a:gd name="adj1" fmla="val 3942"/>
              <a:gd name="adj2" fmla="val -323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http://www.ThreatRisk.org</a:t>
            </a:r>
          </a:p>
          <a:p>
            <a:pPr algn="ctr"/>
            <a:r>
              <a:rPr lang="en-US" dirty="0"/>
              <a:t>Threat &amp; Risk Information</a:t>
            </a:r>
          </a:p>
          <a:p>
            <a:pPr algn="ctr"/>
            <a:r>
              <a:rPr lang="en-US" dirty="0"/>
              <a:t>Sharing Community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takes a community!</a:t>
            </a:r>
          </a:p>
        </p:txBody>
      </p:sp>
      <p:pic>
        <p:nvPicPr>
          <p:cNvPr id="1026" name="Picture 2" descr="C:\Users\Cory\AppData\Local\Microsoft\Windows\Temporary Internet Files\Content.IE5\B0O4UG11\MC90038406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176" y="3789781"/>
            <a:ext cx="1825625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ory\AppData\Local\Microsoft\Windows\Temporary Internet Files\Content.IE5\WDSA5HEU\MC900442129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18" y="1175684"/>
            <a:ext cx="2032941" cy="201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ory\AppData\Local\Microsoft\Windows\Temporary Internet Files\Content.IE5\0LFYD9HJ\MC90037095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91" y="4347369"/>
            <a:ext cx="1506538" cy="18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ory\AppData\Local\Microsoft\Windows\Temporary Internet Files\Content.IE5\WDSA5HEU\MC900383510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07" y="1123251"/>
            <a:ext cx="1819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ory\AppData\Local\Microsoft\Windows\Temporary Internet Files\Content.IE5\0LFYD9HJ\MC900056226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58" y="1894776"/>
            <a:ext cx="1839912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4936" y="373915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Policy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60390" y="6092826"/>
            <a:ext cx="2326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Information Analysts </a:t>
            </a:r>
          </a:p>
          <a:p>
            <a:pPr algn="ctr"/>
            <a:r>
              <a:rPr lang="en-US" dirty="0"/>
              <a:t>&amp; Consumers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25227" y="5434431"/>
            <a:ext cx="1069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Tools &amp;</a:t>
            </a:r>
          </a:p>
          <a:p>
            <a:pPr algn="ctr"/>
            <a:r>
              <a:rPr lang="en-US" dirty="0"/>
              <a:t>Services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84739" y="301022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Information </a:t>
            </a:r>
          </a:p>
          <a:p>
            <a:pPr algn="ctr"/>
            <a:r>
              <a:rPr lang="en-US" dirty="0"/>
              <a:t>Sources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15044" y="266630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Leadership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1807" y="5421586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Standards</a:t>
            </a:r>
          </a:p>
        </p:txBody>
      </p:sp>
      <p:sp>
        <p:nvSpPr>
          <p:cNvPr id="7" name="Vertical Scroll 6"/>
          <p:cNvSpPr/>
          <p:nvPr/>
        </p:nvSpPr>
        <p:spPr>
          <a:xfrm>
            <a:off x="1291807" y="4612106"/>
            <a:ext cx="1226388" cy="786397"/>
          </a:xfrm>
          <a:prstGeom prst="verticalScroll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2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/>
          <p:cNvSpPr>
            <a:spLocks noGrp="1"/>
          </p:cNvSpPr>
          <p:nvPr>
            <p:ph sz="quarter" idx="14"/>
          </p:nvPr>
        </p:nvSpPr>
        <p:spPr>
          <a:xfrm>
            <a:off x="5329809" y="1411605"/>
            <a:ext cx="3886200" cy="42885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problem is less building systems, it is the interoperability and interdependence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missions</a:t>
            </a:r>
          </a:p>
          <a:p>
            <a:r>
              <a:rPr lang="en-US" dirty="0"/>
              <a:t>The methods, processes and standards developed for system building, are not serving us well for this new reality.</a:t>
            </a:r>
          </a:p>
          <a:p>
            <a:r>
              <a:rPr lang="en-US" dirty="0"/>
              <a:t>But the information, processes and content in “other systems” are critical for each systems mission.</a:t>
            </a:r>
          </a:p>
          <a:p>
            <a:r>
              <a:rPr lang="en-US" dirty="0">
                <a:solidFill>
                  <a:srgbClr val="FFFF00"/>
                </a:solidFill>
              </a:rPr>
              <a:t>Our new reality is the white space between systems – how they work together</a:t>
            </a:r>
          </a:p>
          <a:p>
            <a:r>
              <a:rPr lang="en-US" dirty="0"/>
              <a:t>	Examples: FIBO, Threat/Risk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reality today is thousands of systems, interdependent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4800600" y="1463040"/>
            <a:ext cx="4240274" cy="44196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3072765"/>
            <a:ext cx="485774" cy="485774"/>
          </a:xfrm>
          <a:prstGeom prst="rect">
            <a:avLst/>
          </a:prstGeom>
        </p:spPr>
      </p:pic>
      <p:pic>
        <p:nvPicPr>
          <p:cNvPr id="11" name="Picture 10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902" y="3554875"/>
            <a:ext cx="485774" cy="485774"/>
          </a:xfrm>
          <a:prstGeom prst="rect">
            <a:avLst/>
          </a:prstGeom>
        </p:spPr>
      </p:pic>
      <p:pic>
        <p:nvPicPr>
          <p:cNvPr id="12" name="Picture 11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748" y="3558539"/>
            <a:ext cx="485774" cy="485774"/>
          </a:xfrm>
          <a:prstGeom prst="rect">
            <a:avLst/>
          </a:prstGeom>
        </p:spPr>
      </p:pic>
      <p:pic>
        <p:nvPicPr>
          <p:cNvPr id="13" name="Picture 12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49" y="3336351"/>
            <a:ext cx="485774" cy="485774"/>
          </a:xfrm>
          <a:prstGeom prst="rect">
            <a:avLst/>
          </a:prstGeom>
        </p:spPr>
      </p:pic>
      <p:pic>
        <p:nvPicPr>
          <p:cNvPr id="14" name="Picture 13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48" y="1926102"/>
            <a:ext cx="485774" cy="485774"/>
          </a:xfrm>
          <a:prstGeom prst="rect">
            <a:avLst/>
          </a:prstGeom>
        </p:spPr>
      </p:pic>
      <p:pic>
        <p:nvPicPr>
          <p:cNvPr id="15" name="Picture 14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86" y="3035398"/>
            <a:ext cx="485774" cy="485774"/>
          </a:xfrm>
          <a:prstGeom prst="rect">
            <a:avLst/>
          </a:prstGeom>
        </p:spPr>
      </p:pic>
      <p:pic>
        <p:nvPicPr>
          <p:cNvPr id="16" name="Picture 15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61" y="1926102"/>
            <a:ext cx="485774" cy="485774"/>
          </a:xfrm>
          <a:prstGeom prst="rect">
            <a:avLst/>
          </a:prstGeom>
        </p:spPr>
      </p:pic>
      <p:pic>
        <p:nvPicPr>
          <p:cNvPr id="17" name="Picture 16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73" y="1935258"/>
            <a:ext cx="485774" cy="485774"/>
          </a:xfrm>
          <a:prstGeom prst="rect">
            <a:avLst/>
          </a:prstGeom>
        </p:spPr>
      </p:pic>
      <p:pic>
        <p:nvPicPr>
          <p:cNvPr id="18" name="Picture 17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97" y="2501997"/>
            <a:ext cx="485774" cy="485774"/>
          </a:xfrm>
          <a:prstGeom prst="rect">
            <a:avLst/>
          </a:prstGeom>
        </p:spPr>
      </p:pic>
      <p:pic>
        <p:nvPicPr>
          <p:cNvPr id="20" name="Picture 19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51" y="3882391"/>
            <a:ext cx="485774" cy="485774"/>
          </a:xfrm>
          <a:prstGeom prst="rect">
            <a:avLst/>
          </a:prstGeom>
        </p:spPr>
      </p:pic>
      <p:pic>
        <p:nvPicPr>
          <p:cNvPr id="21" name="Picture 20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75" y="4407915"/>
            <a:ext cx="485774" cy="485774"/>
          </a:xfrm>
          <a:prstGeom prst="rect">
            <a:avLst/>
          </a:prstGeom>
        </p:spPr>
      </p:pic>
      <p:pic>
        <p:nvPicPr>
          <p:cNvPr id="22" name="Picture 21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52" y="1744028"/>
            <a:ext cx="485774" cy="485774"/>
          </a:xfrm>
          <a:prstGeom prst="rect">
            <a:avLst/>
          </a:prstGeom>
        </p:spPr>
      </p:pic>
      <p:pic>
        <p:nvPicPr>
          <p:cNvPr id="23" name="Picture 22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50" y="4391246"/>
            <a:ext cx="485774" cy="485774"/>
          </a:xfrm>
          <a:prstGeom prst="rect">
            <a:avLst/>
          </a:prstGeom>
        </p:spPr>
      </p:pic>
      <p:pic>
        <p:nvPicPr>
          <p:cNvPr id="24" name="Picture 23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403" y="3673573"/>
            <a:ext cx="485774" cy="485774"/>
          </a:xfrm>
          <a:prstGeom prst="rect">
            <a:avLst/>
          </a:prstGeom>
        </p:spPr>
      </p:pic>
      <p:pic>
        <p:nvPicPr>
          <p:cNvPr id="25" name="Picture 24" descr="File:Colored &lt;strong&gt;Bullseye&lt;/strong&gt;.pn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76" y="4794957"/>
            <a:ext cx="485774" cy="485774"/>
          </a:xfrm>
          <a:prstGeom prst="rect">
            <a:avLst/>
          </a:prstGeom>
        </p:spPr>
      </p:pic>
      <p:sp>
        <p:nvSpPr>
          <p:cNvPr id="30" name="Speech Bubble: Oval 29"/>
          <p:cNvSpPr/>
          <p:nvPr/>
        </p:nvSpPr>
        <p:spPr>
          <a:xfrm>
            <a:off x="2209800" y="2229802"/>
            <a:ext cx="2207235" cy="1046798"/>
          </a:xfrm>
          <a:prstGeom prst="wedgeEllipseCallout">
            <a:avLst>
              <a:gd name="adj1" fmla="val 100913"/>
              <a:gd name="adj2" fmla="val 733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Welcome to the white space</a:t>
            </a:r>
          </a:p>
        </p:txBody>
      </p:sp>
    </p:spTree>
    <p:extLst>
      <p:ext uri="{BB962C8B-B14F-4D97-AF65-F5344CB8AC3E}">
        <p14:creationId xmlns:p14="http://schemas.microsoft.com/office/powerpoint/2010/main" val="17610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Transition of concerns</a:t>
            </a:r>
          </a:p>
        </p:txBody>
      </p:sp>
      <p:pic>
        <p:nvPicPr>
          <p:cNvPr id="6" name="Picture 7" descr="http://ts1.mm.bing.net/th?&amp;id=HN.608009254698880931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23349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http://ts1.mm.bing.net/th?&amp;id=HN.608009254698880931&amp;w=300&amp;h=300&amp;c=0&amp;pid=1.9&amp;rs=0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523349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4"/>
          <p:cNvSpPr/>
          <p:nvPr/>
        </p:nvSpPr>
        <p:spPr>
          <a:xfrm>
            <a:off x="5486400" y="1626476"/>
            <a:ext cx="3048000" cy="1828800"/>
          </a:xfrm>
          <a:prstGeom prst="cloudCallout">
            <a:avLst>
              <a:gd name="adj1" fmla="val -25631"/>
              <a:gd name="adj2" fmla="val 106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federate systems and their information for multiple missions?</a:t>
            </a:r>
          </a:p>
        </p:txBody>
      </p:sp>
      <p:sp>
        <p:nvSpPr>
          <p:cNvPr id="4" name="Cloud Callout 3"/>
          <p:cNvSpPr/>
          <p:nvPr/>
        </p:nvSpPr>
        <p:spPr>
          <a:xfrm>
            <a:off x="609600" y="1576552"/>
            <a:ext cx="2895600" cy="1928648"/>
          </a:xfrm>
          <a:prstGeom prst="cloudCallout">
            <a:avLst>
              <a:gd name="adj1" fmla="val -28639"/>
              <a:gd name="adj2" fmla="val 1015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I build information systems?</a:t>
            </a:r>
          </a:p>
        </p:txBody>
      </p:sp>
      <p:sp>
        <p:nvSpPr>
          <p:cNvPr id="8" name="Striped Right Arrow 7"/>
          <p:cNvSpPr/>
          <p:nvPr/>
        </p:nvSpPr>
        <p:spPr>
          <a:xfrm>
            <a:off x="3886200" y="1981200"/>
            <a:ext cx="1447800" cy="838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many missions</a:t>
            </a:r>
          </a:p>
          <a:p>
            <a:r>
              <a:rPr lang="en-US" dirty="0"/>
              <a:t>There are many sets of requirements</a:t>
            </a:r>
          </a:p>
          <a:p>
            <a:r>
              <a:rPr lang="en-US" dirty="0"/>
              <a:t>There are many viewpoints</a:t>
            </a:r>
          </a:p>
          <a:p>
            <a:r>
              <a:rPr lang="en-US" dirty="0"/>
              <a:t>There are many vocabularies</a:t>
            </a:r>
          </a:p>
          <a:p>
            <a:r>
              <a:rPr lang="en-US" dirty="0"/>
              <a:t>There are many technologies</a:t>
            </a:r>
          </a:p>
          <a:p>
            <a:r>
              <a:rPr lang="en-US" dirty="0"/>
              <a:t>There are many standards</a:t>
            </a:r>
          </a:p>
          <a:p>
            <a:r>
              <a:rPr lang="en-US" dirty="0"/>
              <a:t>There is no one theory</a:t>
            </a:r>
          </a:p>
          <a:p>
            <a:r>
              <a:rPr lang="en-US" dirty="0"/>
              <a:t>There is no one design</a:t>
            </a:r>
          </a:p>
          <a:p>
            <a:r>
              <a:rPr lang="en-US" dirty="0"/>
              <a:t>There is no one authority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Yet, these systems can and must work together. They are dealing with different aspects of the same people, places, things and social constructs.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 the white space</a:t>
            </a:r>
          </a:p>
        </p:txBody>
      </p:sp>
      <p:sp>
        <p:nvSpPr>
          <p:cNvPr id="10" name="Left Brace 9"/>
          <p:cNvSpPr/>
          <p:nvPr/>
        </p:nvSpPr>
        <p:spPr>
          <a:xfrm>
            <a:off x="3600478" y="1985665"/>
            <a:ext cx="1066800" cy="27432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92906" y="2895600"/>
            <a:ext cx="199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divergent and sometimes conflicting</a:t>
            </a:r>
          </a:p>
        </p:txBody>
      </p:sp>
      <p:pic>
        <p:nvPicPr>
          <p:cNvPr id="12" name="Picture 4" descr="C:\Users\Cory\AppData\Local\Microsoft\Windows\Temporary Internet Files\Content.IE5\B0O4UG11\MP900442177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56" y="2313632"/>
            <a:ext cx="2743971" cy="243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90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le:&lt;strong&gt;Broken&lt;/strong&gt; glass.jp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" name="Rectangle: Rounded Corners 8"/>
          <p:cNvSpPr/>
          <p:nvPr/>
        </p:nvSpPr>
        <p:spPr>
          <a:xfrm>
            <a:off x="152400" y="609600"/>
            <a:ext cx="8839200" cy="2743200"/>
          </a:xfrm>
          <a:prstGeom prst="roundRect">
            <a:avLst/>
          </a:prstGeom>
          <a:solidFill>
            <a:schemeClr val="tx1">
              <a:alpha val="70000"/>
            </a:schemeClr>
          </a:solidFill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methods developed for producing a system provide important capabilities, but also weaknesses when applied to the white space.</a:t>
            </a:r>
          </a:p>
          <a:p>
            <a:r>
              <a:rPr lang="en-US" dirty="0">
                <a:solidFill>
                  <a:schemeClr val="bg1"/>
                </a:solidFill>
              </a:rPr>
              <a:t>Treating the white space as a rigid system becomes fragile, limited and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Examples include NIEM, STIX and HL7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 the white space a system?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00200" y="4643735"/>
            <a:ext cx="5789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But we keep trying</a:t>
            </a:r>
          </a:p>
        </p:txBody>
      </p:sp>
    </p:spTree>
    <p:extLst>
      <p:ext uri="{BB962C8B-B14F-4D97-AF65-F5344CB8AC3E}">
        <p14:creationId xmlns:p14="http://schemas.microsoft.com/office/powerpoint/2010/main" val="134629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Over commitment</a:t>
            </a:r>
          </a:p>
          <a:p>
            <a:r>
              <a:rPr lang="en-US" dirty="0"/>
              <a:t>Systems techniques applied to the white space tend to over-commit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mission or application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participants in a community or sub-communities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Terminology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 or ontological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Technologies</a:t>
            </a:r>
          </a:p>
          <a:p>
            <a:r>
              <a:rPr lang="en-US" dirty="0"/>
              <a:t>There will never be “agreement” on one way – our focus must be federation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the white space</a:t>
            </a:r>
          </a:p>
        </p:txBody>
      </p:sp>
    </p:spTree>
    <p:extLst>
      <p:ext uri="{BB962C8B-B14F-4D97-AF65-F5344CB8AC3E}">
        <p14:creationId xmlns:p14="http://schemas.microsoft.com/office/powerpoint/2010/main" val="417726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Point-point solutions</a:t>
            </a:r>
          </a:p>
          <a:p>
            <a:r>
              <a:rPr lang="en-US" dirty="0"/>
              <a:t>Huge, fragile or skinny and meaningless schema</a:t>
            </a:r>
          </a:p>
          <a:p>
            <a:r>
              <a:rPr lang="en-US" dirty="0"/>
              <a:t>High overhead and risk for each new system integrated</a:t>
            </a:r>
          </a:p>
          <a:p>
            <a:r>
              <a:rPr lang="en-US" dirty="0"/>
              <a:t>Anti-agility caused by multiple point-point integrations</a:t>
            </a:r>
          </a:p>
          <a:p>
            <a:r>
              <a:rPr lang="en-US" dirty="0"/>
              <a:t>Inconsistency in language and interpretation of data</a:t>
            </a:r>
          </a:p>
          <a:p>
            <a:r>
              <a:rPr lang="en-US" dirty="0"/>
              <a:t>Re-discovery and design of well understood concepts and processes</a:t>
            </a:r>
          </a:p>
          <a:p>
            <a:r>
              <a:rPr lang="en-US" dirty="0"/>
              <a:t>Complex application-specific rules and restrictions in specifications</a:t>
            </a:r>
          </a:p>
          <a:p>
            <a:r>
              <a:rPr lang="en-US" dirty="0"/>
              <a:t>Mission specific terms in  cross mission specifications</a:t>
            </a:r>
          </a:p>
          <a:p>
            <a:r>
              <a:rPr lang="en-US" dirty="0"/>
              <a:t>Excessive integration time and costs</a:t>
            </a:r>
          </a:p>
          <a:p>
            <a:r>
              <a:rPr lang="en-US" dirty="0"/>
              <a:t>Failure of joint operations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Symptoms of over-commitment</a:t>
            </a:r>
          </a:p>
        </p:txBody>
      </p:sp>
    </p:spTree>
    <p:extLst>
      <p:ext uri="{BB962C8B-B14F-4D97-AF65-F5344CB8AC3E}">
        <p14:creationId xmlns:p14="http://schemas.microsoft.com/office/powerpoint/2010/main" val="339511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“glue” that will bind these diverse missions, applications and data can only be our </a:t>
            </a:r>
            <a:r>
              <a:rPr lang="en-US" dirty="0">
                <a:solidFill>
                  <a:srgbClr val="FFFF00"/>
                </a:solidFill>
              </a:rPr>
              <a:t>shared concepts of our shared reality.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Concepts of people, places, things, processes and social constructs</a:t>
            </a:r>
          </a:p>
          <a:p>
            <a:r>
              <a:rPr lang="en-US" dirty="0"/>
              <a:t>Only these concepts can be the pivot point between these divergent systems with different missions, viewpoints, technologies, schema and application requirements.</a:t>
            </a:r>
          </a:p>
          <a:p>
            <a:r>
              <a:rPr lang="en-US" dirty="0"/>
              <a:t>These concepts are captured in a </a:t>
            </a:r>
            <a:r>
              <a:rPr lang="en-US" dirty="0">
                <a:solidFill>
                  <a:srgbClr val="FFFF00"/>
                </a:solidFill>
              </a:rPr>
              <a:t>conceptual reference model</a:t>
            </a:r>
            <a:r>
              <a:rPr lang="en-US" dirty="0"/>
              <a:t>.</a:t>
            </a:r>
          </a:p>
          <a:p>
            <a:r>
              <a:rPr lang="en-US" dirty="0"/>
              <a:t>The representation of these concepts must not over-commit, but be shared across the potential domains and systems at a level of </a:t>
            </a:r>
            <a:r>
              <a:rPr lang="en-US" i="1" dirty="0"/>
              <a:t>sufficient agreement and formality for mutual understanding</a:t>
            </a:r>
          </a:p>
          <a:p>
            <a:endParaRPr lang="en-US" i="1" dirty="0"/>
          </a:p>
          <a:p>
            <a:r>
              <a:rPr lang="en-US" i="1" dirty="0"/>
              <a:t>The same concepts will be formalized in different ways, sometimes seeming incompatible. </a:t>
            </a:r>
            <a:r>
              <a:rPr lang="en-US" i="1" dirty="0">
                <a:solidFill>
                  <a:srgbClr val="FFFF00"/>
                </a:solidFill>
              </a:rPr>
              <a:t>Formalization and conceptualization are not the same.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349D12-3EF0-44B0-8484-0F10BE0E01DA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OMG SMIF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Proposition of Semantic Modeling for Information Federation (SMIF)</a:t>
            </a:r>
          </a:p>
        </p:txBody>
      </p:sp>
    </p:spTree>
    <p:extLst>
      <p:ext uri="{BB962C8B-B14F-4D97-AF65-F5344CB8AC3E}">
        <p14:creationId xmlns:p14="http://schemas.microsoft.com/office/powerpoint/2010/main" val="387025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Arial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Arial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Arial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Arial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7103</TotalTime>
  <Words>1725</Words>
  <Application>Microsoft Office PowerPoint</Application>
  <PresentationFormat>On-screen Show (4:3)</PresentationFormat>
  <Paragraphs>325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Corbel</vt:lpstr>
      <vt:lpstr>Tahoma</vt:lpstr>
      <vt:lpstr>Century Gothic</vt:lpstr>
      <vt:lpstr>Calibri</vt:lpstr>
      <vt:lpstr>Franklin Gothic Book</vt:lpstr>
      <vt:lpstr>Mylar</vt:lpstr>
      <vt:lpstr>SMIF Update</vt:lpstr>
      <vt:lpstr>Systems as the bullseye</vt:lpstr>
      <vt:lpstr>Our reality today is thousands of systems, interdependent</vt:lpstr>
      <vt:lpstr>Transition of concerns</vt:lpstr>
      <vt:lpstr>Life in the white space</vt:lpstr>
      <vt:lpstr>Is the white space a system?</vt:lpstr>
      <vt:lpstr>Problems in the white space</vt:lpstr>
      <vt:lpstr>Symptoms of over-commitment</vt:lpstr>
      <vt:lpstr>Proposition of Semantic Modeling for Information Federation (SMIF)</vt:lpstr>
      <vt:lpstr>Pivoting Through a Reference Model</vt:lpstr>
      <vt:lpstr>Essential Components</vt:lpstr>
      <vt:lpstr>Enabled Capabilities</vt:lpstr>
      <vt:lpstr>SMIF Status</vt:lpstr>
      <vt:lpstr>Example of formalization references</vt:lpstr>
      <vt:lpstr>Approach to further formalization</vt:lpstr>
      <vt:lpstr>Important Conceptual Modeling Concepts</vt:lpstr>
      <vt:lpstr>Relationship Hierarchy</vt:lpstr>
      <vt:lpstr>Relationship Hierarchy</vt:lpstr>
      <vt:lpstr>Applying SMIF to Operational Threats &amp; Risks</vt:lpstr>
      <vt:lpstr>Standards to capabilities</vt:lpstr>
      <vt:lpstr>Data to Intelligence</vt:lpstr>
      <vt:lpstr>Primary Use Cases</vt:lpstr>
      <vt:lpstr>Federation Engine</vt:lpstr>
      <vt:lpstr>Example Gateway</vt:lpstr>
      <vt:lpstr>Technologies to leverage</vt:lpstr>
      <vt:lpstr>It takes a community!</vt:lpstr>
    </vt:vector>
  </TitlesOfParts>
  <Company>Model Driven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Threat/Risk Information Sharing and Analytics</dc:title>
  <dc:creator>Cory Casanave</dc:creator>
  <cp:lastModifiedBy>Cory Casanave</cp:lastModifiedBy>
  <cp:revision>363</cp:revision>
  <dcterms:created xsi:type="dcterms:W3CDTF">2014-12-22T21:21:42Z</dcterms:created>
  <dcterms:modified xsi:type="dcterms:W3CDTF">2017-03-22T15:44:13Z</dcterms:modified>
</cp:coreProperties>
</file>